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75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31532"/>
            <a:ext cx="690529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Smart Home Energy Management System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3595926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Presented by Team Members </a:t>
            </a: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Fahim Shaik (Team Lead/Project Coordinator)</a:t>
            </a:r>
            <a:endParaRPr lang="en-US" sz="160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600" dirty="0" err="1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Kazi</a:t>
            </a:r>
            <a:r>
              <a:rPr lang="en-US" sz="16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Jiya Mukim(Technical Lead)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Bharathi Selvaraj(Tester/Quality Analysts)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                   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Vaishnavi M (Core Developer)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                    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Jiya Jain(Developer Supporting  Module                                                                              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56655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000000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Topic name </a:t>
            </a: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: </a:t>
            </a:r>
            <a:r>
              <a:rPr lang="en-US" sz="16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Smart Home Energy Management System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Batch</a:t>
            </a:r>
            <a:r>
              <a:rPr lang="en-US" sz="16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: Infosys _ Batch-10 ( Team -3)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018" y="594836"/>
            <a:ext cx="5390912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Conclusion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41018" y="1592104"/>
            <a:ext cx="3709511" cy="3235523"/>
          </a:xfrm>
          <a:prstGeom prst="roundRect">
            <a:avLst>
              <a:gd name="adj" fmla="val 279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196" y="1493282"/>
            <a:ext cx="258723" cy="25872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0628" y="4667726"/>
            <a:ext cx="258723" cy="2587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94872" y="1945958"/>
            <a:ext cx="300180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Empowering Smart Living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6594872" y="2749153"/>
            <a:ext cx="3001804" cy="1724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Smart Home Energy Management Systems are pivotal in fostering a sustainable and efficient future.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10166152" y="1592104"/>
            <a:ext cx="3709630" cy="3235523"/>
          </a:xfrm>
          <a:prstGeom prst="roundRect">
            <a:avLst>
              <a:gd name="adj" fmla="val 279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330" y="1493282"/>
            <a:ext cx="258723" cy="258723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5881" y="4667726"/>
            <a:ext cx="258723" cy="25872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520005" y="1945958"/>
            <a:ext cx="269545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Driving Efficiency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10520005" y="2412206"/>
            <a:ext cx="3001923" cy="1379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By integrating advanced technology, these systems enable optimal energy usage and significant savings.</a:t>
            </a:r>
            <a:endParaRPr lang="en-US" sz="1650" dirty="0"/>
          </a:p>
        </p:txBody>
      </p:sp>
      <p:sp>
        <p:nvSpPr>
          <p:cNvPr id="14" name="Shape 7"/>
          <p:cNvSpPr/>
          <p:nvPr/>
        </p:nvSpPr>
        <p:spPr>
          <a:xfrm>
            <a:off x="6241018" y="5043249"/>
            <a:ext cx="7634764" cy="1863804"/>
          </a:xfrm>
          <a:prstGeom prst="roundRect">
            <a:avLst>
              <a:gd name="adj" fmla="val 485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196" y="4944428"/>
            <a:ext cx="258723" cy="258723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5881" y="6747153"/>
            <a:ext cx="258723" cy="25872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594872" y="5397103"/>
            <a:ext cx="27879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 Greener Tomorrow</a:t>
            </a:r>
            <a:endParaRPr lang="en-US" sz="2100" dirty="0"/>
          </a:p>
        </p:txBody>
      </p:sp>
      <p:sp>
        <p:nvSpPr>
          <p:cNvPr id="18" name="Text 9"/>
          <p:cNvSpPr/>
          <p:nvPr/>
        </p:nvSpPr>
        <p:spPr>
          <a:xfrm>
            <a:off x="6594872" y="5863352"/>
            <a:ext cx="692705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They are indispensable tools for reducing our environmental footprint and promoting eco-conscious living.</a:t>
            </a:r>
            <a:endParaRPr lang="en-US" sz="1650" dirty="0"/>
          </a:p>
        </p:txBody>
      </p:sp>
      <p:sp>
        <p:nvSpPr>
          <p:cNvPr id="19" name="Text 10"/>
          <p:cNvSpPr/>
          <p:nvPr/>
        </p:nvSpPr>
        <p:spPr>
          <a:xfrm>
            <a:off x="6241018" y="7230428"/>
            <a:ext cx="3234452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66" y="0"/>
            <a:ext cx="867103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508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Any Questions?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715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0190"/>
            <a:ext cx="10672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Introduction: Redefining Home Energy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82597"/>
            <a:ext cx="4196358" cy="4026813"/>
          </a:xfrm>
          <a:prstGeom prst="roundRect">
            <a:avLst>
              <a:gd name="adj" fmla="val 2366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29170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10407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824288"/>
            <a:ext cx="372749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What is a Smart Home Energy Management System?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02336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 integrated platform for monitoring, controlling, and optimising energy consumption in residential settings.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682597"/>
            <a:ext cx="4196358" cy="4026813"/>
          </a:xfrm>
          <a:prstGeom prst="roundRect">
            <a:avLst>
              <a:gd name="adj" fmla="val 2366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451396" y="29170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310407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824288"/>
            <a:ext cx="3351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Why is it Needed Today?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31470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Addresses rising energy costs, environmental concerns, and the demand for energy efficiency in homes.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682597"/>
            <a:ext cx="4196358" cy="4026813"/>
          </a:xfrm>
          <a:prstGeom prst="roundRect">
            <a:avLst>
              <a:gd name="adj" fmla="val 2366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9874568" y="29170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10407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824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Problem it Solves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31470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Eliminates energy wastage and provides homeowners with actionable insights for smarter energy usage.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36" y="899398"/>
            <a:ext cx="7071836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Objectives: What You Will Learn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0436" y="1732359"/>
            <a:ext cx="720447" cy="1325642"/>
          </a:xfrm>
          <a:prstGeom prst="roundRect">
            <a:avLst>
              <a:gd name="adj" fmla="val 36003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55583" y="2226350"/>
            <a:ext cx="270153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530906" y="1912382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Concept Clarity</a:t>
            </a:r>
            <a:endParaRPr lang="en-US" sz="1750" b="1" dirty="0"/>
          </a:p>
        </p:txBody>
      </p:sp>
      <p:sp>
        <p:nvSpPr>
          <p:cNvPr id="7" name="Text 4"/>
          <p:cNvSpPr/>
          <p:nvPr/>
        </p:nvSpPr>
        <p:spPr>
          <a:xfrm>
            <a:off x="1530906" y="2301716"/>
            <a:ext cx="698265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Understand the fundamental principles of Smart Home Energy Management Systems (SHEMS).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0436" y="3238024"/>
            <a:ext cx="720447" cy="1325642"/>
          </a:xfrm>
          <a:prstGeom prst="roundRect">
            <a:avLst>
              <a:gd name="adj" fmla="val 36003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855583" y="3732014"/>
            <a:ext cx="270153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530906" y="3418046"/>
            <a:ext cx="225730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Diverse Applications</a:t>
            </a:r>
            <a:endParaRPr lang="en-US" b="1" dirty="0"/>
          </a:p>
        </p:txBody>
      </p:sp>
      <p:sp>
        <p:nvSpPr>
          <p:cNvPr id="11" name="Text 8"/>
          <p:cNvSpPr/>
          <p:nvPr/>
        </p:nvSpPr>
        <p:spPr>
          <a:xfrm>
            <a:off x="1530906" y="3807381"/>
            <a:ext cx="698265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Explore where and how SHEMS are deployed across various home environments.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30436" y="4743688"/>
            <a:ext cx="720447" cy="1080730"/>
          </a:xfrm>
          <a:prstGeom prst="roundRect">
            <a:avLst>
              <a:gd name="adj" fmla="val 36003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55583" y="5115163"/>
            <a:ext cx="270153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530906" y="4923712"/>
            <a:ext cx="2251591" cy="191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Advantages</a:t>
            </a:r>
            <a:endParaRPr lang="en-US" b="1" dirty="0"/>
          </a:p>
        </p:txBody>
      </p:sp>
      <p:sp>
        <p:nvSpPr>
          <p:cNvPr id="15" name="Text 12"/>
          <p:cNvSpPr/>
          <p:nvPr/>
        </p:nvSpPr>
        <p:spPr>
          <a:xfrm>
            <a:off x="1530906" y="5313045"/>
            <a:ext cx="698265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Identify the benefits and value proposition of implementing these systems.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30436" y="6004441"/>
            <a:ext cx="720447" cy="1325642"/>
          </a:xfrm>
          <a:prstGeom prst="roundRect">
            <a:avLst>
              <a:gd name="adj" fmla="val 36003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55583" y="6498431"/>
            <a:ext cx="270153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530906" y="6184463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Future Outlook</a:t>
            </a:r>
            <a:endParaRPr lang="en-US" sz="1750" b="1" dirty="0"/>
          </a:p>
        </p:txBody>
      </p:sp>
      <p:sp>
        <p:nvSpPr>
          <p:cNvPr id="19" name="Text 16"/>
          <p:cNvSpPr/>
          <p:nvPr/>
        </p:nvSpPr>
        <p:spPr>
          <a:xfrm>
            <a:off x="1530906" y="6573798"/>
            <a:ext cx="698265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Gain insights into emerging trends and the impact of SHEMS on sustainable living</a:t>
            </a: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374"/>
            <a:ext cx="10707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Core Explanation: Modules of a SHEMS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717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Smart Home Energy Management System integrates several key components to function effectively.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6649"/>
            <a:ext cx="3756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SHEMS consists 6 modules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2977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Authentication and Role Management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647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Smart device management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317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Real- time energy tracking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98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Analytics dashboard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656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Scheduling and Automation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326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Recommendation system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744986"/>
            <a:ext cx="4520089" cy="45200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486" y="563999"/>
            <a:ext cx="10017800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Core Explanation: Layered Architecture 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37486" y="1511260"/>
            <a:ext cx="1295531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brain of the SHEMS orchestrates data and decision-making.</a:t>
            </a:r>
            <a:endParaRPr lang="en-US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86" y="2069306"/>
            <a:ext cx="1024057" cy="12289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66330" y="2286369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Controller Layer</a:t>
            </a:r>
            <a:endParaRPr lang="en-US" b="1" dirty="0"/>
          </a:p>
        </p:txBody>
      </p:sp>
      <p:sp>
        <p:nvSpPr>
          <p:cNvPr id="6" name="Text 3"/>
          <p:cNvSpPr/>
          <p:nvPr/>
        </p:nvSpPr>
        <p:spPr>
          <a:xfrm>
            <a:off x="2066330" y="2716887"/>
            <a:ext cx="1172646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Provides the interface for users to monitor energy usage and provides active control of smart devices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86" y="3298269"/>
            <a:ext cx="1024057" cy="16305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66330" y="3503057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Service Layer</a:t>
            </a:r>
            <a:endParaRPr lang="en-US" b="1" dirty="0"/>
          </a:p>
        </p:txBody>
      </p:sp>
      <p:sp>
        <p:nvSpPr>
          <p:cNvPr id="9" name="Text 5"/>
          <p:cNvSpPr/>
          <p:nvPr/>
        </p:nvSpPr>
        <p:spPr>
          <a:xfrm>
            <a:off x="2066330" y="3945850"/>
            <a:ext cx="1172646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Processes the data retrieved by the repository layer.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2066330" y="4396383"/>
            <a:ext cx="1172646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86" y="4928830"/>
            <a:ext cx="1024057" cy="15076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66330" y="5133618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Repository Layer</a:t>
            </a:r>
            <a:endParaRPr lang="en-US" b="1" dirty="0"/>
          </a:p>
        </p:txBody>
      </p:sp>
      <p:sp>
        <p:nvSpPr>
          <p:cNvPr id="13" name="Text 8"/>
          <p:cNvSpPr/>
          <p:nvPr/>
        </p:nvSpPr>
        <p:spPr>
          <a:xfrm>
            <a:off x="2066330" y="5576411"/>
            <a:ext cx="1172646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Acts as an abstraction layer between the database and services, ensuring secure, consistent, and structured data querying, insertion, and retrieval.</a:t>
            </a:r>
            <a:endParaRPr lang="en-US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86" y="6436519"/>
            <a:ext cx="1024057" cy="122896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066330" y="6641306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</a:t>
            </a:r>
            <a:endParaRPr lang="en-US" b="1" dirty="0"/>
          </a:p>
        </p:txBody>
      </p:sp>
      <p:sp>
        <p:nvSpPr>
          <p:cNvPr id="16" name="Text 10"/>
          <p:cNvSpPr/>
          <p:nvPr/>
        </p:nvSpPr>
        <p:spPr>
          <a:xfrm>
            <a:off x="2066330" y="7084100"/>
            <a:ext cx="1172646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layer manages long-term storage and historical data for analysis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77904" y="691991"/>
            <a:ext cx="10074473" cy="995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Core Explanation: System Configuration - Technical Stack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77904" y="2005846"/>
            <a:ext cx="1007447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Building a robust Smart Home Energy Management System requires a carefully selected technical stack, leveraging modern and efficient technologies.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7904" y="2694623"/>
            <a:ext cx="398145" cy="3981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75121" y="2789158"/>
            <a:ext cx="199096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Backend Foundation</a:t>
            </a:r>
            <a:endParaRPr lang="en-US" b="1" dirty="0"/>
          </a:p>
        </p:txBody>
      </p:sp>
      <p:sp>
        <p:nvSpPr>
          <p:cNvPr id="6" name="Text 3"/>
          <p:cNvSpPr/>
          <p:nvPr/>
        </p:nvSpPr>
        <p:spPr>
          <a:xfrm>
            <a:off x="2277903" y="3182564"/>
            <a:ext cx="434042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Java 17: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Latest LTS for performance and stability.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277904" y="3458146"/>
            <a:ext cx="434042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Spring Boot: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Rapid application development and microservices</a:t>
            </a: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2277904" y="4009311"/>
            <a:ext cx="434042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Spring MVC: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Robust framework for</a:t>
            </a:r>
          </a:p>
          <a:p>
            <a:pPr algn="l">
              <a:lnSpc>
                <a:spcPts val="2000"/>
              </a:lnSpc>
              <a:buSzPct val="100000"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web applications</a:t>
            </a: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2277902" y="4554016"/>
            <a:ext cx="434042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Hibernate/Spring Data JPA: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Efficient database interaction.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277904" y="5087877"/>
            <a:ext cx="434042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REST APIs: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Standardized communication for services.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4617" y="2694623"/>
            <a:ext cx="398145" cy="39814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011835" y="2789158"/>
            <a:ext cx="2033826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Frontend Experience</a:t>
            </a:r>
            <a:endParaRPr lang="en-US" b="1" dirty="0"/>
          </a:p>
        </p:txBody>
      </p:sp>
      <p:sp>
        <p:nvSpPr>
          <p:cNvPr id="13" name="Text 9"/>
          <p:cNvSpPr/>
          <p:nvPr/>
        </p:nvSpPr>
        <p:spPr>
          <a:xfrm>
            <a:off x="8011835" y="3133487"/>
            <a:ext cx="434054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HTML5 + CSS3: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Modern web structure and styling</a:t>
            </a: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8011835" y="3444002"/>
            <a:ext cx="434054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Bootstrap: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Responsive and mobile-first design framework.</a:t>
            </a:r>
            <a:endParaRPr lang="en-US" sz="16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7904" y="5713214"/>
            <a:ext cx="398145" cy="39814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875120" y="5807750"/>
            <a:ext cx="199096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Management</a:t>
            </a:r>
            <a:endParaRPr lang="en-US" b="1" dirty="0"/>
          </a:p>
        </p:txBody>
      </p:sp>
      <p:sp>
        <p:nvSpPr>
          <p:cNvPr id="17" name="Text 12"/>
          <p:cNvSpPr/>
          <p:nvPr/>
        </p:nvSpPr>
        <p:spPr>
          <a:xfrm>
            <a:off x="2476976" y="6261214"/>
            <a:ext cx="434042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MySQL or PostgreSQL: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Reliable and scalable relational databases.</a:t>
            </a:r>
            <a:endParaRPr lang="en-US" sz="16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4617" y="5713214"/>
            <a:ext cx="398145" cy="39814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011835" y="5807750"/>
            <a:ext cx="229576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Development Workflow</a:t>
            </a:r>
            <a:endParaRPr lang="en-US" b="1" dirty="0"/>
          </a:p>
        </p:txBody>
      </p:sp>
      <p:sp>
        <p:nvSpPr>
          <p:cNvPr id="20" name="Text 14"/>
          <p:cNvSpPr/>
          <p:nvPr/>
        </p:nvSpPr>
        <p:spPr>
          <a:xfrm>
            <a:off x="8011835" y="6152078"/>
            <a:ext cx="434054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Maven: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Project build automation and dependency management.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8011835" y="6717387"/>
            <a:ext cx="4340543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Git and GitHub: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Version control and collaborative development.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8011835" y="7282696"/>
            <a:ext cx="434054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Postman: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API testing and documentation.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0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97869" y="2698909"/>
            <a:ext cx="8573929" cy="525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Real-Time Application: Industry Use Cases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997928" y="3476387"/>
            <a:ext cx="1063454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SHEMS principles extend beyond residential, impacting various sectors</a:t>
            </a:r>
            <a:r>
              <a:rPr lang="en-US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1930943" y="4270831"/>
            <a:ext cx="5233154" cy="1512689"/>
          </a:xfrm>
          <a:prstGeom prst="roundRect">
            <a:avLst>
              <a:gd name="adj" fmla="val 7254"/>
            </a:avLst>
          </a:prstGeom>
          <a:solidFill>
            <a:srgbClr val="FDFBF7"/>
          </a:solidFill>
          <a:ln/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1997869" y="4163735"/>
            <a:ext cx="5233154" cy="91440"/>
          </a:xfrm>
          <a:prstGeom prst="roundRect">
            <a:avLst>
              <a:gd name="adj" fmla="val 77228"/>
            </a:avLst>
          </a:prstGeom>
          <a:solidFill>
            <a:srgbClr val="E6DED2"/>
          </a:solidFill>
          <a:ln/>
        </p:spPr>
      </p:sp>
      <p:sp>
        <p:nvSpPr>
          <p:cNvPr id="7" name="Shape 4"/>
          <p:cNvSpPr/>
          <p:nvPr/>
        </p:nvSpPr>
        <p:spPr>
          <a:xfrm>
            <a:off x="4362212" y="3934420"/>
            <a:ext cx="504349" cy="504349"/>
          </a:xfrm>
          <a:prstGeom prst="roundRect">
            <a:avLst>
              <a:gd name="adj" fmla="val 181303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3540" y="4085749"/>
            <a:ext cx="201692" cy="2016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88845" y="4606885"/>
            <a:ext cx="224968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Commercial Buildings</a:t>
            </a:r>
            <a:endParaRPr lang="en-US" b="1" dirty="0"/>
          </a:p>
        </p:txBody>
      </p:sp>
      <p:sp>
        <p:nvSpPr>
          <p:cNvPr id="10" name="Text 6"/>
          <p:cNvSpPr/>
          <p:nvPr/>
        </p:nvSpPr>
        <p:spPr>
          <a:xfrm>
            <a:off x="2188845" y="4970383"/>
            <a:ext cx="4851202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Automated lighting and HVAC in offices to reduce operational costs and carbon footprint.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7399139" y="4186595"/>
            <a:ext cx="5233273" cy="1512689"/>
          </a:xfrm>
          <a:prstGeom prst="roundRect">
            <a:avLst>
              <a:gd name="adj" fmla="val 7254"/>
            </a:avLst>
          </a:prstGeom>
          <a:solidFill>
            <a:srgbClr val="FDFBF7"/>
          </a:solidFill>
          <a:ln/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2" name="Shape 8"/>
          <p:cNvSpPr/>
          <p:nvPr/>
        </p:nvSpPr>
        <p:spPr>
          <a:xfrm>
            <a:off x="7399139" y="4163735"/>
            <a:ext cx="5233273" cy="91440"/>
          </a:xfrm>
          <a:prstGeom prst="roundRect">
            <a:avLst>
              <a:gd name="adj" fmla="val 77228"/>
            </a:avLst>
          </a:prstGeom>
          <a:solidFill>
            <a:srgbClr val="E6DED2"/>
          </a:solidFill>
          <a:ln/>
        </p:spPr>
      </p:sp>
      <p:sp>
        <p:nvSpPr>
          <p:cNvPr id="13" name="Shape 9"/>
          <p:cNvSpPr/>
          <p:nvPr/>
        </p:nvSpPr>
        <p:spPr>
          <a:xfrm>
            <a:off x="9763601" y="3934420"/>
            <a:ext cx="504349" cy="504349"/>
          </a:xfrm>
          <a:prstGeom prst="roundRect">
            <a:avLst>
              <a:gd name="adj" fmla="val 181303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4930" y="4085749"/>
            <a:ext cx="201692" cy="20169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90115" y="4606885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Healthcare Facilities</a:t>
            </a:r>
            <a:endParaRPr lang="en-US" b="1" dirty="0"/>
          </a:p>
        </p:txBody>
      </p:sp>
      <p:sp>
        <p:nvSpPr>
          <p:cNvPr id="16" name="Text 11"/>
          <p:cNvSpPr/>
          <p:nvPr/>
        </p:nvSpPr>
        <p:spPr>
          <a:xfrm>
            <a:off x="7590115" y="4970383"/>
            <a:ext cx="4851321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Ensuring stable power supply for critical equipment and managing high energy demands efficiently.</a:t>
            </a:r>
            <a:endParaRPr lang="en-US" dirty="0"/>
          </a:p>
        </p:txBody>
      </p:sp>
      <p:sp>
        <p:nvSpPr>
          <p:cNvPr id="17" name="Shape 12"/>
          <p:cNvSpPr/>
          <p:nvPr/>
        </p:nvSpPr>
        <p:spPr>
          <a:xfrm>
            <a:off x="1997869" y="6119574"/>
            <a:ext cx="5233154" cy="1512689"/>
          </a:xfrm>
          <a:prstGeom prst="roundRect">
            <a:avLst>
              <a:gd name="adj" fmla="val 7254"/>
            </a:avLst>
          </a:prstGeom>
          <a:solidFill>
            <a:srgbClr val="FDFBF7"/>
          </a:solidFill>
          <a:ln/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8" name="Shape 13"/>
          <p:cNvSpPr/>
          <p:nvPr/>
        </p:nvSpPr>
        <p:spPr>
          <a:xfrm>
            <a:off x="1997869" y="6096714"/>
            <a:ext cx="5233154" cy="91440"/>
          </a:xfrm>
          <a:prstGeom prst="roundRect">
            <a:avLst>
              <a:gd name="adj" fmla="val 77228"/>
            </a:avLst>
          </a:prstGeom>
          <a:solidFill>
            <a:srgbClr val="E6DED2"/>
          </a:solidFill>
          <a:ln/>
        </p:spPr>
      </p:sp>
      <p:sp>
        <p:nvSpPr>
          <p:cNvPr id="19" name="Shape 14"/>
          <p:cNvSpPr/>
          <p:nvPr/>
        </p:nvSpPr>
        <p:spPr>
          <a:xfrm>
            <a:off x="4362212" y="5867400"/>
            <a:ext cx="504349" cy="504349"/>
          </a:xfrm>
          <a:prstGeom prst="roundRect">
            <a:avLst>
              <a:gd name="adj" fmla="val 181303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3540" y="6018728"/>
            <a:ext cx="201692" cy="20169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188845" y="6539865"/>
            <a:ext cx="211752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Manufacturing Units</a:t>
            </a:r>
            <a:endParaRPr lang="en-US" b="1" dirty="0"/>
          </a:p>
        </p:txBody>
      </p:sp>
      <p:sp>
        <p:nvSpPr>
          <p:cNvPr id="22" name="Text 16"/>
          <p:cNvSpPr/>
          <p:nvPr/>
        </p:nvSpPr>
        <p:spPr>
          <a:xfrm>
            <a:off x="2188845" y="6903363"/>
            <a:ext cx="4851202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Monitoring machinery energy consumption to identify inefficiencies and schedule maintenance proactively.</a:t>
            </a:r>
            <a:endParaRPr lang="en-US" dirty="0"/>
          </a:p>
        </p:txBody>
      </p:sp>
      <p:sp>
        <p:nvSpPr>
          <p:cNvPr id="23" name="Shape 17"/>
          <p:cNvSpPr/>
          <p:nvPr/>
        </p:nvSpPr>
        <p:spPr>
          <a:xfrm>
            <a:off x="7437571" y="6119574"/>
            <a:ext cx="5233273" cy="1512689"/>
          </a:xfrm>
          <a:prstGeom prst="roundRect">
            <a:avLst>
              <a:gd name="adj" fmla="val 7254"/>
            </a:avLst>
          </a:prstGeom>
          <a:solidFill>
            <a:srgbClr val="FDFBF7"/>
          </a:solidFill>
          <a:ln/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4" name="Shape 18"/>
          <p:cNvSpPr/>
          <p:nvPr/>
        </p:nvSpPr>
        <p:spPr>
          <a:xfrm>
            <a:off x="7399139" y="6096714"/>
            <a:ext cx="5233273" cy="91440"/>
          </a:xfrm>
          <a:prstGeom prst="roundRect">
            <a:avLst>
              <a:gd name="adj" fmla="val 77228"/>
            </a:avLst>
          </a:prstGeom>
          <a:solidFill>
            <a:srgbClr val="E6DED2"/>
          </a:solidFill>
          <a:ln/>
        </p:spPr>
      </p:sp>
      <p:sp>
        <p:nvSpPr>
          <p:cNvPr id="25" name="Shape 19"/>
          <p:cNvSpPr/>
          <p:nvPr/>
        </p:nvSpPr>
        <p:spPr>
          <a:xfrm>
            <a:off x="9763601" y="5867400"/>
            <a:ext cx="504349" cy="504349"/>
          </a:xfrm>
          <a:prstGeom prst="roundRect">
            <a:avLst>
              <a:gd name="adj" fmla="val 181303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4930" y="6018728"/>
            <a:ext cx="201692" cy="20169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90115" y="6508607"/>
            <a:ext cx="21016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Centres</a:t>
            </a:r>
            <a:endParaRPr lang="en-US" b="1" dirty="0"/>
          </a:p>
        </p:txBody>
      </p:sp>
      <p:sp>
        <p:nvSpPr>
          <p:cNvPr id="28" name="Text 21"/>
          <p:cNvSpPr/>
          <p:nvPr/>
        </p:nvSpPr>
        <p:spPr>
          <a:xfrm>
            <a:off x="7590115" y="6903363"/>
            <a:ext cx="4851321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Optimising cooling systems and power distribution to maintain server integrity and reduce energy overheads.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4560"/>
            <a:ext cx="9160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Advantages: Why SHEMS Matters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69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Smart Home Energy Management Systems offer a myriad of benefits for homeowners and the environment.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5021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28224" y="3259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74987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Significant reduction in electricity bills through optimised usage and reduced waste.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025021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5451396" y="3259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Enhanced Comfort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374987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Automated adjustments ensure optimal living conditions without manual intervention.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025021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9874568" y="3259455"/>
            <a:ext cx="3114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Environmental Impact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374987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Lower carbon footprint by promoting energy efficiency and renewable energy use.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299829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028224" y="5534263"/>
            <a:ext cx="2914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Increased Awareness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6024682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Provides detailed insights into energy consumption, fostering smarter habits.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99829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7662982" y="5534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Grid Stability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2982" y="6024682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Contributes to a more stable and reliable electricity grid through demand-side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487"/>
            <a:ext cx="6855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Limitations &amp;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168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Despite their benefits, SHEMS face certain hurdles in widespread adoption.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34947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3310" y="2434947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2692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Initial Investment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18266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 upfront costs for installation of smart devices and integration systems.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34947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186482" y="2434947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2692241"/>
            <a:ext cx="309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Privacy Concerns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18266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Collection of detailed energy usage data raises questions about privacy and security.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34947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9609653" y="2434947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2692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Complexity of Setup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18266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Requires technical expertise for proper installation and configuration, which can deter users.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18378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763310" y="5118378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8" name="Text 16"/>
          <p:cNvSpPr/>
          <p:nvPr/>
        </p:nvSpPr>
        <p:spPr>
          <a:xfrm>
            <a:off x="1142524" y="5375672"/>
            <a:ext cx="3105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Interoperability Issues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42524" y="586609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Lack of universal standards can lead to compatibility problems between different manufacturers' devices.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5118378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5186482" y="5118378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22" name="Text 20"/>
          <p:cNvSpPr/>
          <p:nvPr/>
        </p:nvSpPr>
        <p:spPr>
          <a:xfrm>
            <a:off x="5565696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Cybersecurity Risks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565696" y="586609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Vulnerability to cyberattacks, potentially compromising home security and data integrity.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804</Words>
  <Application>Microsoft Office PowerPoint</Application>
  <PresentationFormat>Custom</PresentationFormat>
  <Paragraphs>121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Noto Serif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Meharajoddin Rafiyoddin</cp:lastModifiedBy>
  <cp:revision>5</cp:revision>
  <dcterms:created xsi:type="dcterms:W3CDTF">2026-01-24T17:34:32Z</dcterms:created>
  <dcterms:modified xsi:type="dcterms:W3CDTF">2026-01-30T15:54:58Z</dcterms:modified>
</cp:coreProperties>
</file>